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76" r:id="rId8"/>
    <p:sldId id="275" r:id="rId9"/>
    <p:sldId id="262" r:id="rId10"/>
    <p:sldId id="272" r:id="rId11"/>
    <p:sldId id="264" r:id="rId12"/>
    <p:sldId id="263" r:id="rId13"/>
    <p:sldId id="271" r:id="rId14"/>
    <p:sldId id="261" r:id="rId15"/>
    <p:sldId id="279" r:id="rId16"/>
    <p:sldId id="266" r:id="rId17"/>
    <p:sldId id="268" r:id="rId18"/>
    <p:sldId id="265" r:id="rId19"/>
    <p:sldId id="273" r:id="rId20"/>
    <p:sldId id="274" r:id="rId21"/>
    <p:sldId id="277" r:id="rId22"/>
    <p:sldId id="267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4674"/>
  </p:normalViewPr>
  <p:slideViewPr>
    <p:cSldViewPr snapToGrid="0" snapToObjects="1">
      <p:cViewPr varScale="1">
        <p:scale>
          <a:sx n="130" d="100"/>
          <a:sy n="13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06BF0-5CC6-B54A-AE13-D946E1852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s" altLang="en-US" dirty="0"/>
              <a:t>原生页编辑器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301ED8-0960-584D-9C67-45BDC6B576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60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D5979-B92E-4948-B0FA-4D456F4B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这个编辑器，如果是你，你会怎么做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F5288F-3A4B-9B48-A0BD-353811D0B2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40888" y="1905903"/>
            <a:ext cx="6464613" cy="43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4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FD1BA-CE86-6B49-B90D-DEE758DB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技术要点</a:t>
            </a:r>
            <a:r>
              <a:rPr kumimoji="1" lang="en-US" altLang="zh-Hans" dirty="0"/>
              <a:t>-</a:t>
            </a:r>
            <a:r>
              <a:rPr kumimoji="1" lang="zh-Hans" altLang="en-US" sz="2800" dirty="0"/>
              <a:t>数据流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A69722-0D0B-4343-9DE4-B2BC4BC8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91" y="2035779"/>
            <a:ext cx="6097560" cy="38062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B16C66-369B-4FED-A6CA-704F2F723DA1}"/>
              </a:ext>
            </a:extLst>
          </p:cNvPr>
          <p:cNvSpPr txBox="1"/>
          <p:nvPr/>
        </p:nvSpPr>
        <p:spPr>
          <a:xfrm>
            <a:off x="733022" y="2035779"/>
            <a:ext cx="3359888" cy="33586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左侧选中一个组件，拖到中央舞台区</a:t>
            </a:r>
            <a:endParaRPr lang="en-US" altLang="zh-Hans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往</a:t>
            </a:r>
            <a:r>
              <a:rPr lang="en-US" altLang="zh-Hans" sz="1600" dirty="0">
                <a:latin typeface="+mn-ea"/>
                <a:cs typeface="Times New Roman" panose="02020603050405020304" pitchFamily="18" charset="0"/>
              </a:rPr>
              <a:t>pages</a:t>
            </a: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里增加一个组件的默认数据</a:t>
            </a:r>
            <a:endParaRPr lang="en-US" altLang="zh-Hans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更新</a:t>
            </a:r>
            <a:r>
              <a:rPr lang="en-US" altLang="zh-Hans" sz="1600" dirty="0" err="1">
                <a:latin typeface="+mn-ea"/>
                <a:cs typeface="Times New Roman" panose="02020603050405020304" pitchFamily="18" charset="0"/>
              </a:rPr>
              <a:t>activeItemIndex</a:t>
            </a:r>
            <a:endParaRPr lang="en-US" altLang="zh-Hans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右侧根据</a:t>
            </a:r>
            <a:r>
              <a:rPr lang="en-US" altLang="zh-Hans" sz="1600" dirty="0">
                <a:latin typeface="+mn-ea"/>
                <a:cs typeface="Times New Roman" panose="02020603050405020304" pitchFamily="18" charset="0"/>
              </a:rPr>
              <a:t>index +pages</a:t>
            </a: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得到当前组件数据</a:t>
            </a:r>
            <a:r>
              <a:rPr lang="en-US" altLang="zh-Hans" sz="1600" dirty="0" err="1">
                <a:latin typeface="+mn-ea"/>
                <a:cs typeface="Times New Roman" panose="02020603050405020304" pitchFamily="18" charset="0"/>
              </a:rPr>
              <a:t>widgetData</a:t>
            </a:r>
            <a:endParaRPr lang="en-US" altLang="zh-Hans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对</a:t>
            </a:r>
            <a:r>
              <a:rPr lang="en-US" altLang="zh-Hans" sz="1600" dirty="0" err="1">
                <a:latin typeface="+mn-ea"/>
                <a:cs typeface="Times New Roman" panose="02020603050405020304" pitchFamily="18" charset="0"/>
              </a:rPr>
              <a:t>widgetData</a:t>
            </a: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做设置，再反更新回去</a:t>
            </a:r>
            <a:r>
              <a:rPr lang="en-US" altLang="zh-Hans" sz="1600" dirty="0">
                <a:latin typeface="+mn-ea"/>
                <a:cs typeface="Times New Roman" panose="02020603050405020304" pitchFamily="18" charset="0"/>
              </a:rPr>
              <a:t>pages</a:t>
            </a:r>
            <a:endParaRPr lang="zh-CN" altLang="en-US" sz="16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8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09679-029B-7942-B342-0F9CA291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技术要点</a:t>
            </a:r>
            <a:r>
              <a:rPr kumimoji="1" lang="en-US" altLang="zh-Hans" dirty="0"/>
              <a:t>-</a:t>
            </a:r>
            <a:r>
              <a:rPr kumimoji="1" lang="zh-Hans" altLang="en-US" sz="2800" dirty="0"/>
              <a:t>左侧菜单</a:t>
            </a:r>
            <a:endParaRPr kumimoji="1" lang="zh-CN" altLang="en-US" sz="28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4EFBB67-D0BF-6F46-8AA3-08ECCBD0B5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402113" y="1892596"/>
            <a:ext cx="5763170" cy="35868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3BB357-3012-470E-A9DD-D27A3133A997}"/>
              </a:ext>
            </a:extLst>
          </p:cNvPr>
          <p:cNvSpPr txBox="1"/>
          <p:nvPr/>
        </p:nvSpPr>
        <p:spPr>
          <a:xfrm>
            <a:off x="733022" y="2511498"/>
            <a:ext cx="3359888" cy="188128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左侧选中一个组件</a:t>
            </a:r>
            <a:endParaRPr lang="en-US" altLang="zh-Hans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判断该组件是否能够被添加</a:t>
            </a:r>
            <a:endParaRPr lang="en-US" altLang="zh-Hans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如可以，向</a:t>
            </a:r>
            <a:r>
              <a:rPr lang="en-US" altLang="zh-Hans" sz="1600" dirty="0">
                <a:latin typeface="+mn-ea"/>
                <a:cs typeface="Times New Roman" panose="02020603050405020304" pitchFamily="18" charset="0"/>
              </a:rPr>
              <a:t>pages</a:t>
            </a:r>
            <a:r>
              <a:rPr lang="zh-Hans" altLang="en-US" sz="1600" dirty="0">
                <a:latin typeface="+mn-ea"/>
                <a:cs typeface="Times New Roman" panose="02020603050405020304" pitchFamily="18" charset="0"/>
              </a:rPr>
              <a:t>里增加一个组件的默认数据</a:t>
            </a:r>
            <a:endParaRPr lang="en-US" altLang="zh-Hans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设置</a:t>
            </a:r>
            <a:r>
              <a:rPr lang="en-US" altLang="zh-CN" sz="1600" dirty="0" err="1">
                <a:latin typeface="+mn-ea"/>
                <a:cs typeface="Times New Roman" panose="02020603050405020304" pitchFamily="18" charset="0"/>
              </a:rPr>
              <a:t>dragItemIndex</a:t>
            </a:r>
            <a:endParaRPr lang="en-US" altLang="zh-Hans" sz="16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FD1BA-CE86-6B49-B90D-DEE758DB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技术要点</a:t>
            </a:r>
            <a:r>
              <a:rPr kumimoji="1" lang="en-US" altLang="zh-Hans" dirty="0"/>
              <a:t>-</a:t>
            </a:r>
            <a:r>
              <a:rPr kumimoji="1" lang="zh-Hans" altLang="en-US" sz="2800" dirty="0"/>
              <a:t>数据更新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0B4E0D-AB13-704A-80E7-CD1C0C31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78" y="2005159"/>
            <a:ext cx="6154248" cy="38404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E97D51-151F-486D-9EA0-6EBD0D4B91B7}"/>
              </a:ext>
            </a:extLst>
          </p:cNvPr>
          <p:cNvSpPr txBox="1"/>
          <p:nvPr/>
        </p:nvSpPr>
        <p:spPr>
          <a:xfrm>
            <a:off x="733022" y="2872962"/>
            <a:ext cx="3359888" cy="188128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处理用户操作</a:t>
            </a:r>
            <a:endParaRPr lang="en-US" altLang="zh-Hans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更新</a:t>
            </a:r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state,</a:t>
            </a: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检测错误，显示错误信息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配置哪些数据不需要记入历史记录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62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8F79A-FBA8-714F-8048-98D7BD54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技术要点</a:t>
            </a:r>
            <a:r>
              <a:rPr kumimoji="1" lang="en-US" altLang="zh-Hans" dirty="0"/>
              <a:t>-</a:t>
            </a:r>
            <a:r>
              <a:rPr kumimoji="1" lang="zh-Hans" altLang="en-US" sz="2800" dirty="0"/>
              <a:t>编辑回退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4E0F20-5C0A-4541-BAED-508B37DE3606}"/>
              </a:ext>
            </a:extLst>
          </p:cNvPr>
          <p:cNvSpPr txBox="1"/>
          <p:nvPr/>
        </p:nvSpPr>
        <p:spPr>
          <a:xfrm>
            <a:off x="1025611" y="2847598"/>
            <a:ext cx="3546390" cy="132343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Hans" altLang="en-US" sz="1600" dirty="0"/>
              <a:t>通过高阶</a:t>
            </a:r>
            <a:r>
              <a:rPr kumimoji="1" lang="en-US" altLang="zh-Hans" sz="1600" dirty="0"/>
              <a:t>reducer</a:t>
            </a:r>
            <a:r>
              <a:rPr kumimoji="1" lang="zh-Hans" altLang="en-US" sz="1600" dirty="0"/>
              <a:t>实现</a:t>
            </a:r>
            <a:endParaRPr kumimoji="1" lang="en-US" altLang="zh-Hans" sz="1600" dirty="0"/>
          </a:p>
          <a:p>
            <a:r>
              <a:rPr kumimoji="1" lang="zh-Hans" altLang="en-US" sz="1600" dirty="0"/>
              <a:t>安装 </a:t>
            </a:r>
            <a:r>
              <a:rPr kumimoji="1" lang="en-US" altLang="zh-Hans" sz="1600" dirty="0" err="1"/>
              <a:t>tnpm</a:t>
            </a:r>
            <a:r>
              <a:rPr kumimoji="1" lang="en-US" altLang="zh-Hans" sz="1600" dirty="0"/>
              <a:t> install redux-undo</a:t>
            </a:r>
          </a:p>
          <a:p>
            <a:r>
              <a:rPr kumimoji="1" lang="zh-Hans" altLang="en-US" sz="1600" dirty="0"/>
              <a:t>使用</a:t>
            </a:r>
            <a:r>
              <a:rPr kumimoji="1" lang="en-US" altLang="zh-Hans" sz="1600" dirty="0"/>
              <a:t> import undoable from ‘redux-undo’</a:t>
            </a:r>
          </a:p>
          <a:p>
            <a:r>
              <a:rPr kumimoji="1" lang="en-US" altLang="zh-CN" sz="1600" dirty="0"/>
              <a:t>        undoable(reducer, </a:t>
            </a:r>
            <a:r>
              <a:rPr kumimoji="1" lang="en-US" altLang="zh-CN" sz="1600" dirty="0" err="1"/>
              <a:t>config</a:t>
            </a:r>
            <a:r>
              <a:rPr kumimoji="1" lang="en-US" altLang="zh-CN" sz="1600" dirty="0"/>
              <a:t>)</a:t>
            </a:r>
          </a:p>
          <a:p>
            <a:endParaRPr kumimoji="1" lang="en-US" altLang="zh-CN" sz="1600" dirty="0"/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2BF01500-EC37-6240-BFDC-83DB3DD53CBD}"/>
              </a:ext>
            </a:extLst>
          </p:cNvPr>
          <p:cNvSpPr/>
          <p:nvPr/>
        </p:nvSpPr>
        <p:spPr>
          <a:xfrm>
            <a:off x="6394658" y="1263824"/>
            <a:ext cx="2063578" cy="1901740"/>
          </a:xfrm>
          <a:prstGeom prst="wedgeRoundRectCallout">
            <a:avLst>
              <a:gd name="adj1" fmla="val -131506"/>
              <a:gd name="adj2" fmla="val 40125"/>
              <a:gd name="adj3" fmla="val 16667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高阶函数是指将函数作为参数或返回值的函数，高阶</a:t>
            </a:r>
            <a:r>
              <a:rPr lang="en" altLang="zh-CN" sz="1400" dirty="0"/>
              <a:t>reducer</a:t>
            </a:r>
            <a:r>
              <a:rPr lang="zh-CN" altLang="en-US" sz="1400" dirty="0"/>
              <a:t>就是指将</a:t>
            </a:r>
            <a:r>
              <a:rPr lang="en" altLang="zh-CN" sz="1400" dirty="0"/>
              <a:t>reducer</a:t>
            </a:r>
            <a:r>
              <a:rPr lang="zh-CN" altLang="en-US" sz="1400" dirty="0"/>
              <a:t>作为参数或返回值的函数。</a:t>
            </a:r>
            <a:br>
              <a:rPr lang="zh-CN" altLang="en-US" sz="1400" dirty="0"/>
            </a:br>
            <a:endParaRPr kumimoji="1" lang="zh-CN" altLang="en-US" sz="1400" dirty="0"/>
          </a:p>
        </p:txBody>
      </p:sp>
      <p:sp>
        <p:nvSpPr>
          <p:cNvPr id="13" name="圆角矩形标注 12">
            <a:extLst>
              <a:ext uri="{FF2B5EF4-FFF2-40B4-BE49-F238E27FC236}">
                <a16:creationId xmlns:a16="http://schemas.microsoft.com/office/drawing/2014/main" id="{A3152B50-64E6-4741-96A0-DFC7BBB662DD}"/>
              </a:ext>
            </a:extLst>
          </p:cNvPr>
          <p:cNvSpPr/>
          <p:nvPr/>
        </p:nvSpPr>
        <p:spPr>
          <a:xfrm>
            <a:off x="6394658" y="3509318"/>
            <a:ext cx="2180931" cy="1940011"/>
          </a:xfrm>
          <a:prstGeom prst="wedgeRoundRectCallout">
            <a:avLst>
              <a:gd name="adj1" fmla="val -126501"/>
              <a:gd name="adj2" fmla="val -29103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Han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把需要支持撤销的</a:t>
            </a:r>
            <a:r>
              <a:rPr kumimoji="1" lang="en-US" altLang="zh-Han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kumimoji="1" lang="zh-Han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包裹在</a:t>
            </a:r>
            <a:r>
              <a:rPr kumimoji="1" lang="en-US" altLang="zh-Han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undoable</a:t>
            </a:r>
            <a:r>
              <a:rPr kumimoji="1" lang="zh-Han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kumimoji="1" lang="en-US" altLang="zh-Han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kumimoji="1" lang="zh-Han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配置项，可过滤不需要记录的属性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8708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8F79A-FBA8-714F-8048-98D7BD54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技术要点</a:t>
            </a:r>
            <a:r>
              <a:rPr kumimoji="1" lang="en-US" altLang="zh-Hans" dirty="0"/>
              <a:t>-</a:t>
            </a:r>
            <a:r>
              <a:rPr kumimoji="1" lang="zh-Hans" altLang="en-US" sz="2800" dirty="0"/>
              <a:t>编辑回退</a:t>
            </a:r>
            <a:endParaRPr kumimoji="1"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2557DD-946A-9C4F-B66E-75C4F588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297" y="2076122"/>
            <a:ext cx="3546389" cy="3939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9599DC-57B0-394B-A815-45A1F040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5" y="2076122"/>
            <a:ext cx="4240810" cy="2584528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7678541-EC7F-0D47-BDB9-F4EEF50EF5C2}"/>
              </a:ext>
            </a:extLst>
          </p:cNvPr>
          <p:cNvCxnSpPr>
            <a:cxnSpLocks/>
          </p:cNvCxnSpPr>
          <p:nvPr/>
        </p:nvCxnSpPr>
        <p:spPr>
          <a:xfrm flipH="1">
            <a:off x="6450913" y="618517"/>
            <a:ext cx="1" cy="5955278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8AFFD72-38CE-574E-A910-2703F4FD5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15" y="4887539"/>
            <a:ext cx="4256216" cy="12136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2EAF48-F501-764E-AB1D-BDE3C2313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893" y="2296183"/>
            <a:ext cx="3078074" cy="335039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8076B0B-FDA4-E049-BFFC-33865A12287A}"/>
              </a:ext>
            </a:extLst>
          </p:cNvPr>
          <p:cNvSpPr txBox="1"/>
          <p:nvPr/>
        </p:nvSpPr>
        <p:spPr>
          <a:xfrm>
            <a:off x="5424616" y="17423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/>
              <a:t>使用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D9380D-3FC7-CE4D-83A5-EC2535CFEC52}"/>
              </a:ext>
            </a:extLst>
          </p:cNvPr>
          <p:cNvSpPr txBox="1"/>
          <p:nvPr/>
        </p:nvSpPr>
        <p:spPr>
          <a:xfrm>
            <a:off x="6911135" y="17423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/>
              <a:t>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A77BA-1EEC-1144-B9BE-0DC258BF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技术要点</a:t>
            </a:r>
            <a:r>
              <a:rPr kumimoji="1" lang="en-US" altLang="zh-Hans" dirty="0"/>
              <a:t>-</a:t>
            </a:r>
            <a:r>
              <a:rPr kumimoji="1" lang="zh-Hans" altLang="en-US" sz="2800" dirty="0"/>
              <a:t>图片上传</a:t>
            </a:r>
            <a:r>
              <a:rPr kumimoji="1" lang="en-US" altLang="zh-Hans" sz="2800" dirty="0"/>
              <a:t>/</a:t>
            </a:r>
            <a:r>
              <a:rPr kumimoji="1" lang="zh-Hans" altLang="en-US" sz="2800" dirty="0"/>
              <a:t>视频上传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0AD158-BDA8-4235-8619-6B91B407F463}"/>
              </a:ext>
            </a:extLst>
          </p:cNvPr>
          <p:cNvSpPr txBox="1"/>
          <p:nvPr/>
        </p:nvSpPr>
        <p:spPr>
          <a:xfrm>
            <a:off x="797442" y="2555220"/>
            <a:ext cx="3434317" cy="188128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原来封装的图片和视频上传组件不能直接使用，会有一个</a:t>
            </a:r>
            <a:r>
              <a:rPr lang="en-US" altLang="zh-CN" sz="1600" dirty="0">
                <a:latin typeface="+mn-ea"/>
              </a:rPr>
              <a:t>button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模版中有图片或者视频的时候，需要提前初始化好上传组件，才能在需要使用的时候使用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0E3B08-9E29-4502-A246-3CDCCAD0CFB9}"/>
              </a:ext>
            </a:extLst>
          </p:cNvPr>
          <p:cNvSpPr txBox="1"/>
          <p:nvPr/>
        </p:nvSpPr>
        <p:spPr>
          <a:xfrm>
            <a:off x="5844362" y="2249136"/>
            <a:ext cx="5046921" cy="261994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600" dirty="0">
                <a:latin typeface="+mn-ea"/>
              </a:rPr>
              <a:t>使用组件</a:t>
            </a:r>
            <a:r>
              <a:rPr kumimoji="1" lang="en-US" altLang="zh-CN" sz="1600" dirty="0">
                <a:latin typeface="+mn-ea"/>
              </a:rPr>
              <a:t>id</a:t>
            </a:r>
            <a:r>
              <a:rPr kumimoji="1" lang="zh-Hans" altLang="en-US" sz="1600" dirty="0">
                <a:latin typeface="+mn-ea"/>
              </a:rPr>
              <a:t>提前初始化好每张图片上传组件，不显示，等点击上传的时候自动点击上传按钮，达到效果</a:t>
            </a:r>
            <a:endParaRPr kumimoji="1" lang="en-US" altLang="zh-Hans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600" dirty="0">
                <a:latin typeface="+mn-ea"/>
              </a:rPr>
              <a:t>轮播图上传，当上传了第一张图片以后，选定了尺寸，后面再重新初始化</a:t>
            </a:r>
            <a:r>
              <a:rPr kumimoji="1" lang="en-US" altLang="zh-Hans" sz="1600" dirty="0">
                <a:latin typeface="+mn-ea"/>
              </a:rPr>
              <a:t>upload</a:t>
            </a:r>
            <a:r>
              <a:rPr kumimoji="1" lang="zh-Hans" altLang="en-US" sz="1600" dirty="0">
                <a:latin typeface="+mn-ea"/>
              </a:rPr>
              <a:t>的时候就把配置参数改成和第一张图一样，避免广告主上传的错误规格的图片，再增加一次检测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9E2CC2-707D-43F0-83D1-6D25ED932D21}"/>
              </a:ext>
            </a:extLst>
          </p:cNvPr>
          <p:cNvSpPr txBox="1"/>
          <p:nvPr/>
        </p:nvSpPr>
        <p:spPr>
          <a:xfrm>
            <a:off x="1868269" y="49121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FA6EA7-13A0-470F-ACDE-FD81C1213367}"/>
              </a:ext>
            </a:extLst>
          </p:cNvPr>
          <p:cNvSpPr txBox="1"/>
          <p:nvPr/>
        </p:nvSpPr>
        <p:spPr>
          <a:xfrm>
            <a:off x="8044656" y="50968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方案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CCF706D-FBE4-4405-B195-5D962DC58720}"/>
              </a:ext>
            </a:extLst>
          </p:cNvPr>
          <p:cNvSpPr/>
          <p:nvPr/>
        </p:nvSpPr>
        <p:spPr>
          <a:xfrm>
            <a:off x="4479851" y="3271290"/>
            <a:ext cx="1190846" cy="57947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1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8A787-CDDF-FB43-A05F-CCCE50AB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技术要点</a:t>
            </a:r>
            <a:r>
              <a:rPr kumimoji="1" lang="en-US" altLang="zh-Hans" dirty="0"/>
              <a:t>-</a:t>
            </a:r>
            <a:r>
              <a:rPr kumimoji="1" lang="zh-Hans" altLang="en-US" dirty="0"/>
              <a:t>图片上传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视频上传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1A3787-DDAD-8F44-8120-3F89EE28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6" y="1859280"/>
            <a:ext cx="4949192" cy="4094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B13764-C052-8E43-9C6C-849AD907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19" y="2130036"/>
            <a:ext cx="5098772" cy="18901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0468EC-CF5F-7342-A8D0-7AF448636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19" y="2780188"/>
            <a:ext cx="5098772" cy="1233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05D839-B602-D14E-A1DE-32EA9088B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819" y="2535047"/>
            <a:ext cx="5098772" cy="12157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57C14F-F5B8-1A44-9EC3-57F0D104D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819" y="2528023"/>
            <a:ext cx="5059680" cy="17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08211-6E5D-124B-8299-2994583A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技术要点</a:t>
            </a:r>
            <a:r>
              <a:rPr kumimoji="1" lang="en-US" altLang="zh-Hans" dirty="0"/>
              <a:t>-</a:t>
            </a:r>
            <a:r>
              <a:rPr kumimoji="1" lang="zh-Hans" altLang="en-US" sz="2800" dirty="0"/>
              <a:t>新增组件</a:t>
            </a:r>
            <a:endParaRPr kumimoji="1" lang="zh-CN" altLang="en-US" sz="2800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1FFB71F-7B48-4F9A-A604-F41836CF59FC}"/>
              </a:ext>
            </a:extLst>
          </p:cNvPr>
          <p:cNvGrpSpPr/>
          <p:nvPr/>
        </p:nvGrpSpPr>
        <p:grpSpPr>
          <a:xfrm>
            <a:off x="1105787" y="2666113"/>
            <a:ext cx="9803843" cy="1493877"/>
            <a:chOff x="1009468" y="2690035"/>
            <a:chExt cx="9803843" cy="1493877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3917BC0-5A05-4A2A-9F0D-6A090EAF6F22}"/>
                </a:ext>
              </a:extLst>
            </p:cNvPr>
            <p:cNvSpPr/>
            <p:nvPr/>
          </p:nvSpPr>
          <p:spPr>
            <a:xfrm>
              <a:off x="3656975" y="3413052"/>
              <a:ext cx="1861322" cy="76022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组织初始化数据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D66182F-22B6-4896-BBBC-B0BF752001C5}"/>
                </a:ext>
              </a:extLst>
            </p:cNvPr>
            <p:cNvSpPr/>
            <p:nvPr/>
          </p:nvSpPr>
          <p:spPr>
            <a:xfrm>
              <a:off x="1009468" y="3423684"/>
              <a:ext cx="1861322" cy="76022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设计组件</a:t>
              </a:r>
              <a:r>
                <a:rPr lang="en-US" altLang="zh-CN" dirty="0"/>
                <a:t>logo</a:t>
              </a:r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7FCE392-3BB7-4E31-A657-D54414984547}"/>
                </a:ext>
              </a:extLst>
            </p:cNvPr>
            <p:cNvSpPr/>
            <p:nvPr/>
          </p:nvSpPr>
          <p:spPr>
            <a:xfrm>
              <a:off x="6304482" y="3413052"/>
              <a:ext cx="1861322" cy="76022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配置组件设置区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7B2B265-E4CE-485E-9C0B-55ACCD627F3B}"/>
                </a:ext>
              </a:extLst>
            </p:cNvPr>
            <p:cNvSpPr/>
            <p:nvPr/>
          </p:nvSpPr>
          <p:spPr>
            <a:xfrm>
              <a:off x="8951989" y="3413052"/>
              <a:ext cx="1861322" cy="760228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设计</a:t>
              </a:r>
              <a:r>
                <a:rPr lang="en-US" altLang="zh-CN" dirty="0"/>
                <a:t>action </a:t>
              </a:r>
              <a:r>
                <a:rPr lang="zh-CN" altLang="en-US" dirty="0"/>
                <a:t>更新</a:t>
              </a:r>
              <a:r>
                <a:rPr lang="en-US" altLang="zh-CN" dirty="0"/>
                <a:t>state</a:t>
              </a:r>
              <a:endParaRPr lang="zh-CN" altLang="en-US" dirty="0"/>
            </a:p>
          </p:txBody>
        </p: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9019466A-BEB8-40B4-AD3C-AA79ADEFD339}"/>
                </a:ext>
              </a:extLst>
            </p:cNvPr>
            <p:cNvSpPr/>
            <p:nvPr/>
          </p:nvSpPr>
          <p:spPr>
            <a:xfrm>
              <a:off x="1653050" y="2690037"/>
              <a:ext cx="574158" cy="542261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A6FBC96B-2D3E-4ECF-906A-383440CF9D86}"/>
                </a:ext>
              </a:extLst>
            </p:cNvPr>
            <p:cNvSpPr/>
            <p:nvPr/>
          </p:nvSpPr>
          <p:spPr>
            <a:xfrm>
              <a:off x="9595571" y="2690037"/>
              <a:ext cx="574158" cy="542261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0D4D140C-DE6B-4D7C-84AE-DF3EB86E8D80}"/>
                </a:ext>
              </a:extLst>
            </p:cNvPr>
            <p:cNvSpPr/>
            <p:nvPr/>
          </p:nvSpPr>
          <p:spPr>
            <a:xfrm>
              <a:off x="4300557" y="2690036"/>
              <a:ext cx="574158" cy="542261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3" name="流程图: 接点 12">
              <a:extLst>
                <a:ext uri="{FF2B5EF4-FFF2-40B4-BE49-F238E27FC236}">
                  <a16:creationId xmlns:a16="http://schemas.microsoft.com/office/drawing/2014/main" id="{1091CB2A-3AEA-4012-B67F-E06642F284E3}"/>
                </a:ext>
              </a:extLst>
            </p:cNvPr>
            <p:cNvSpPr/>
            <p:nvPr/>
          </p:nvSpPr>
          <p:spPr>
            <a:xfrm>
              <a:off x="6948064" y="2690035"/>
              <a:ext cx="574158" cy="542261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EC2EFAC-43B5-4D81-BAA8-119C6F544080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 flipV="1">
              <a:off x="2870790" y="3793166"/>
              <a:ext cx="786185" cy="10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C1780D2-9A15-4FB6-B73D-F293E64A0E7E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5518297" y="3793166"/>
              <a:ext cx="786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568BF04-03C8-473C-999D-AA93B1B3D9CA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8165804" y="3793166"/>
              <a:ext cx="786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237AB24-2970-4394-9AB7-38D66A2BA11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1105787" y="2769449"/>
              <a:ext cx="631346" cy="6542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628E066-C0FA-4F90-90DC-4810441D2FE9}"/>
                </a:ext>
              </a:extLst>
            </p:cNvPr>
            <p:cNvCxnSpPr>
              <a:cxnSpLocks/>
              <a:stCxn id="10" idx="7"/>
            </p:cNvCxnSpPr>
            <p:nvPr/>
          </p:nvCxnSpPr>
          <p:spPr>
            <a:xfrm>
              <a:off x="2143125" y="2769449"/>
              <a:ext cx="629959" cy="675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7883825-8EC4-4568-AEBA-6A91A6997B3C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3667607" y="2769448"/>
              <a:ext cx="717033" cy="675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14438AF-8BDD-48B0-96D5-BD43EB28CF40}"/>
                </a:ext>
              </a:extLst>
            </p:cNvPr>
            <p:cNvCxnSpPr>
              <a:stCxn id="12" idx="7"/>
            </p:cNvCxnSpPr>
            <p:nvPr/>
          </p:nvCxnSpPr>
          <p:spPr>
            <a:xfrm>
              <a:off x="4790632" y="2769448"/>
              <a:ext cx="713388" cy="675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B333769-35B8-484E-BCCB-581492A86AF4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6304482" y="2769447"/>
              <a:ext cx="727665" cy="675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FC527F0-1649-4761-960B-93534AB8CCD5}"/>
                </a:ext>
              </a:extLst>
            </p:cNvPr>
            <p:cNvCxnSpPr>
              <a:stCxn id="13" idx="7"/>
            </p:cNvCxnSpPr>
            <p:nvPr/>
          </p:nvCxnSpPr>
          <p:spPr>
            <a:xfrm>
              <a:off x="7438139" y="2769447"/>
              <a:ext cx="727665" cy="675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F83D745-6FDC-4719-AEE4-0B4A6513A376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8951989" y="2769449"/>
              <a:ext cx="727665" cy="73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6407AC0-B512-4DE5-A8CA-016E469D6652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875" y="2769449"/>
              <a:ext cx="727665" cy="6542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877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D503A-8C1D-A344-B303-678FDB29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图解新增组件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87F0D5-8E6B-4C48-925F-A834CF20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45" y="1432082"/>
            <a:ext cx="6050707" cy="50875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C7F63D-099B-A94E-904D-265B383C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17" y="943358"/>
            <a:ext cx="3107338" cy="55951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A9A77C-BAEC-644B-861F-4428952F7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72" y="1954661"/>
            <a:ext cx="6411580" cy="40424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137470-840C-D044-8F81-0EAB3F796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572" y="3505965"/>
            <a:ext cx="6223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B9E36-B81C-D244-B057-24242D25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目录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2D4A41-C1ED-F048-AC35-ABD4448544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Hans" altLang="en-US" dirty="0"/>
              <a:t>原生页是什么</a:t>
            </a:r>
            <a:endParaRPr kumimoji="1" lang="en-US" altLang="zh-Hans" dirty="0"/>
          </a:p>
          <a:p>
            <a:r>
              <a:rPr kumimoji="1" lang="zh-Hans" altLang="en-US" dirty="0"/>
              <a:t>为什么要做新版原生页编辑器</a:t>
            </a:r>
            <a:endParaRPr kumimoji="1" lang="en-US" altLang="zh-Hans" dirty="0"/>
          </a:p>
          <a:p>
            <a:r>
              <a:rPr kumimoji="1" lang="zh-Hans" altLang="en-US" dirty="0"/>
              <a:t>实现方案</a:t>
            </a:r>
            <a:endParaRPr kumimoji="1" lang="en-US" altLang="zh-Hans" dirty="0"/>
          </a:p>
          <a:p>
            <a:r>
              <a:rPr kumimoji="1" lang="zh-Hans" altLang="en-US" dirty="0"/>
              <a:t>总结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620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F5114-E5E1-5C4A-90AF-53BD02E9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图解新增组件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DDC1A0-16FA-E440-ADAF-07269B58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88" y="3738048"/>
            <a:ext cx="6758822" cy="44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E8340E-8587-5947-ACB6-E7E15EF2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33" y="2005947"/>
            <a:ext cx="5904825" cy="47161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5728E0-9A1C-C742-A509-AF49C42F3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35" y="2760471"/>
            <a:ext cx="8712200" cy="431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273C6B-0B47-DD48-BC45-51A0A0260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536" y="1799193"/>
            <a:ext cx="6785218" cy="49228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0B17BB-8F57-C24D-B68F-13C86CC6F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090" y="2324175"/>
            <a:ext cx="6435817" cy="32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E8E70-E730-4483-AADE-BC852010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对比新增货架组件开发耗时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DEC03EA-4060-4478-8E24-A148049F4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180253"/>
              </p:ext>
            </p:extLst>
          </p:nvPr>
        </p:nvGraphicFramePr>
        <p:xfrm>
          <a:off x="6612011" y="2797637"/>
          <a:ext cx="448086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432">
                  <a:extLst>
                    <a:ext uri="{9D8B030D-6E8A-4147-A177-3AD203B41FA5}">
                      <a16:colId xmlns:a16="http://schemas.microsoft.com/office/drawing/2014/main" val="1845973521"/>
                    </a:ext>
                  </a:extLst>
                </a:gridCol>
                <a:gridCol w="2240432">
                  <a:extLst>
                    <a:ext uri="{9D8B030D-6E8A-4147-A177-3AD203B41FA5}">
                      <a16:colId xmlns:a16="http://schemas.microsoft.com/office/drawing/2014/main" val="2597475179"/>
                    </a:ext>
                  </a:extLst>
                </a:gridCol>
              </a:tblGrid>
              <a:tr h="1902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耗时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96110"/>
                  </a:ext>
                </a:extLst>
              </a:tr>
              <a:tr h="588066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分析</a:t>
                      </a:r>
                      <a:r>
                        <a:rPr lang="en-US" altLang="zh-CN" dirty="0"/>
                        <a:t>xml</a:t>
                      </a:r>
                      <a:r>
                        <a:rPr lang="zh-CN" altLang="en-US" dirty="0"/>
                        <a:t>，后台产品重构对方案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天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39129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前端开发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5189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、体验优化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r>
                        <a:rPr lang="zh-CN" altLang="en-US" dirty="0"/>
                        <a:t>天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981193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71FF5DC-37EA-634F-A54D-480E8AB8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40" y="1738124"/>
            <a:ext cx="2972112" cy="46799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DBE024-3714-1D43-A62A-FD4B20D5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2" y="1965363"/>
            <a:ext cx="4102443" cy="3976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37EFE4-D8E9-414D-87E4-B8D911B14501}"/>
              </a:ext>
            </a:extLst>
          </p:cNvPr>
          <p:cNvSpPr txBox="1"/>
          <p:nvPr/>
        </p:nvSpPr>
        <p:spPr>
          <a:xfrm>
            <a:off x="1133916" y="2384041"/>
            <a:ext cx="3829349" cy="313874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灵活简化的操作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onChange</a:t>
            </a:r>
            <a:r>
              <a:rPr lang="zh-Han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一般更新第一层</a:t>
            </a:r>
            <a:r>
              <a:rPr lang="en-US" altLang="zh-Han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</a:t>
            </a:r>
            <a:r>
              <a:rPr lang="zh-Han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，这个</a:t>
            </a:r>
            <a:r>
              <a:rPr lang="en-US" altLang="zh-Han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Han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可以是普通属性，也可以是对象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Hans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onError</a:t>
            </a:r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Han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是向</a:t>
            </a:r>
            <a:r>
              <a:rPr lang="en-US" altLang="zh-Han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widgetError</a:t>
            </a:r>
            <a:r>
              <a:rPr lang="zh-Han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中增加一个错误信息，一般是数据中的第一层</a:t>
            </a:r>
            <a:r>
              <a:rPr lang="en-US" altLang="zh-Han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Han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配置对应的错误，在数据结构复杂的时候，也可以自定义</a:t>
            </a:r>
            <a:r>
              <a:rPr lang="en-US" altLang="zh-Han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Han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，这样就省去了解析复杂结构的工作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8104B-03A2-7345-8484-BA9F36CCF0B4}"/>
              </a:ext>
            </a:extLst>
          </p:cNvPr>
          <p:cNvSpPr txBox="1"/>
          <p:nvPr/>
        </p:nvSpPr>
        <p:spPr>
          <a:xfrm>
            <a:off x="8030719" y="4707924"/>
            <a:ext cx="1643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400" dirty="0"/>
              <a:t>开发货架组件耗时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709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2FEAC-5775-5E4F-A973-B113E430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总结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36D53-C061-2A44-8C45-250C9161AB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0572" y="2338412"/>
            <a:ext cx="4291007" cy="1943061"/>
          </a:xfrm>
        </p:spPr>
        <p:txBody>
          <a:bodyPr/>
          <a:lstStyle/>
          <a:p>
            <a:pPr marL="0" indent="0">
              <a:buNone/>
            </a:pPr>
            <a:r>
              <a:rPr kumimoji="1" lang="zh-Hans" altLang="en-US" dirty="0"/>
              <a:t>新增组件很方便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CN" dirty="0"/>
              <a:t>Tom</a:t>
            </a:r>
            <a:r>
              <a:rPr kumimoji="1" lang="zh-CN" altLang="en-US" dirty="0"/>
              <a:t>的框架设计很精巧，值得学习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Hans" altLang="en-US" dirty="0"/>
              <a:t>广告主都说好用</a:t>
            </a:r>
            <a:endParaRPr kumimoji="1" lang="en-US" altLang="zh-Hans" dirty="0"/>
          </a:p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23036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62872-AD87-A347-9CB7-B91F7F03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thanks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D1914-2B4F-134F-972E-18D99CF423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367092"/>
            <a:ext cx="10363826" cy="342410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zh-Hans" altLang="en-US" dirty="0"/>
              <a:t>未完待续</a:t>
            </a:r>
            <a:r>
              <a:rPr kumimoji="1" lang="en-US" altLang="zh-Hans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26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88578-8CFB-F244-ADCC-60273156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什么是原生页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076CB0-746D-450A-9422-41CB5917058D}"/>
              </a:ext>
            </a:extLst>
          </p:cNvPr>
          <p:cNvSpPr txBox="1"/>
          <p:nvPr/>
        </p:nvSpPr>
        <p:spPr>
          <a:xfrm>
            <a:off x="627320" y="1980779"/>
            <a:ext cx="5943601" cy="33730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这里讨论的原生页</a:t>
            </a:r>
            <a:r>
              <a:rPr kumimoji="1" lang="zh-Hans" altLang="en-US" sz="1600" dirty="0"/>
              <a:t>，指的是</a:t>
            </a:r>
            <a:r>
              <a:rPr kumimoji="1" lang="zh-CN" altLang="en-US" sz="1600" dirty="0"/>
              <a:t>投放端后台把用户定义的落地页数据，通过</a:t>
            </a:r>
            <a:r>
              <a:rPr kumimoji="1" lang="en-US" altLang="zh-CN" sz="1600" dirty="0"/>
              <a:t>json</a:t>
            </a:r>
            <a:r>
              <a:rPr kumimoji="1" lang="zh-CN" altLang="en-US" sz="1600" dirty="0"/>
              <a:t>的格式穿个后台，后台把</a:t>
            </a:r>
            <a:r>
              <a:rPr kumimoji="1" lang="en-US" altLang="zh-CN" sz="1600" dirty="0"/>
              <a:t>json</a:t>
            </a:r>
            <a:r>
              <a:rPr kumimoji="1" lang="zh-CN" altLang="en-US" sz="1600" dirty="0"/>
              <a:t>数据组装成</a:t>
            </a:r>
            <a:r>
              <a:rPr kumimoji="1" lang="en-US" altLang="zh-CN" sz="1600" dirty="0"/>
              <a:t>xml</a:t>
            </a:r>
            <a:r>
              <a:rPr kumimoji="1" lang="zh-CN" altLang="en-US" sz="1600" dirty="0"/>
              <a:t>格式的数据</a:t>
            </a:r>
            <a:r>
              <a:rPr kumimoji="1" lang="zh-Hans" altLang="en-US" sz="1600" dirty="0"/>
              <a:t>，</a:t>
            </a:r>
            <a:r>
              <a:rPr kumimoji="1" lang="zh-CN" altLang="en-US" sz="1600" dirty="0"/>
              <a:t>传给微信客户端，客户端解析</a:t>
            </a:r>
            <a:r>
              <a:rPr kumimoji="1" lang="en-US" altLang="zh-CN" sz="1600" dirty="0"/>
              <a:t>xml</a:t>
            </a:r>
            <a:r>
              <a:rPr kumimoji="1" lang="zh-CN" altLang="en-US" sz="1600" dirty="0"/>
              <a:t>数据，渲染成对应的落地页。</a:t>
            </a:r>
            <a:r>
              <a:rPr kumimoji="1" lang="zh-Hans" altLang="en-US" sz="1600" dirty="0"/>
              <a:t>区别于</a:t>
            </a:r>
            <a:r>
              <a:rPr kumimoji="1" lang="en-US" altLang="zh-Hans" sz="1600" dirty="0"/>
              <a:t>H5</a:t>
            </a:r>
            <a:r>
              <a:rPr kumimoji="1" lang="zh-Hans" altLang="en-US" sz="1600" dirty="0"/>
              <a:t>页面</a:t>
            </a:r>
            <a:endParaRPr kumimoji="1" lang="en-US" altLang="zh-Han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H5</a:t>
            </a:r>
            <a:r>
              <a:rPr kumimoji="1" lang="zh-CN" altLang="en-US" sz="1600" dirty="0"/>
              <a:t>页面是别人的站点，通过点击广告外层，跳转链接到其他网页。（符合</a:t>
            </a:r>
            <a:r>
              <a:rPr kumimoji="1" lang="en-US" altLang="zh-CN" sz="1600" dirty="0"/>
              <a:t>H5</a:t>
            </a:r>
            <a:r>
              <a:rPr kumimoji="1" lang="zh-CN" altLang="en-US" sz="1600" dirty="0"/>
              <a:t>规范的站点）</a:t>
            </a:r>
            <a:endParaRPr kumimoji="1" lang="en-US" altLang="zh-Han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600" dirty="0"/>
              <a:t>使用原生页有什么优势？</a:t>
            </a:r>
            <a:endParaRPr kumimoji="1" lang="en-US" altLang="zh-Han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600" dirty="0"/>
              <a:t>及时渲染，不用跳转到别的</a:t>
            </a:r>
            <a:r>
              <a:rPr kumimoji="1" lang="en-US" altLang="zh-Hans" sz="1600" dirty="0"/>
              <a:t>H5</a:t>
            </a:r>
            <a:r>
              <a:rPr kumimoji="1" lang="zh-Hans" altLang="en-US" sz="1600" dirty="0"/>
              <a:t>网页</a:t>
            </a:r>
            <a:r>
              <a:rPr kumimoji="1" lang="zh-CN" altLang="en-US" sz="1600" dirty="0"/>
              <a:t>，响应速度快</a:t>
            </a:r>
            <a:endParaRPr kumimoji="1" lang="en-US" altLang="zh-Han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600" dirty="0"/>
              <a:t>便于数据统计，转化入口都是在客户端</a:t>
            </a:r>
            <a:endParaRPr kumimoji="1"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846171-6B8C-471A-BFB6-9DE47AD2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10" y="1980779"/>
            <a:ext cx="4707015" cy="33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5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98676-47EB-3749-8A74-A053F3FC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原生页改版的初衷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8BB2E3-98D8-9847-BC45-28B9B16A3B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367092"/>
            <a:ext cx="4337848" cy="3424107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kumimoji="1" lang="zh-Hans" altLang="en-US" sz="1600" dirty="0"/>
              <a:t>随着业务的发展，原生页的组件越来越多，老版本的编辑器在组件上的耦合越来越深，不易扩展</a:t>
            </a:r>
            <a:endParaRPr kumimoji="1" lang="en-US" altLang="zh-Hans" sz="1600" dirty="0"/>
          </a:p>
          <a:p>
            <a:r>
              <a:rPr kumimoji="1" lang="zh-CN" altLang="en-US" sz="1600" dirty="0"/>
              <a:t>提高原生页创建的效率</a:t>
            </a:r>
            <a:endParaRPr kumimoji="1" lang="en-US" altLang="zh-CN" sz="1600" dirty="0"/>
          </a:p>
          <a:p>
            <a:r>
              <a:rPr kumimoji="1" lang="zh-CN" altLang="en-US" sz="1600" dirty="0"/>
              <a:t>提高操作满意度</a:t>
            </a:r>
            <a:endParaRPr kumimoji="1" lang="en-US" altLang="zh-CN" sz="1600" dirty="0"/>
          </a:p>
          <a:p>
            <a:r>
              <a:rPr kumimoji="1" lang="zh-CN" altLang="en-US" sz="1600" dirty="0"/>
              <a:t>（广告主反馈说竞品做的比我们的好用</a:t>
            </a:r>
            <a:r>
              <a:rPr kumimoji="1" lang="en-US" altLang="zh-CN" sz="1600" dirty="0"/>
              <a:t>…</a:t>
            </a:r>
            <a:r>
              <a:rPr kumimoji="1" lang="zh-CN" altLang="en-US" sz="1600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A86423-8407-794D-92C5-880C6E1C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459" y="2367092"/>
            <a:ext cx="5989406" cy="3283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12ADC2-2066-C44F-AF0F-439F929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59" y="1767017"/>
            <a:ext cx="5783361" cy="42136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F791B6-D362-8241-81AA-C803B1D6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56" y="1489763"/>
            <a:ext cx="6259766" cy="44909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827AF6-9150-6A4A-A755-9FD973D20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148" y="1413564"/>
            <a:ext cx="4922351" cy="46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81D2B-28D1-D34D-A76F-43BA0FC5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产品设计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43308-73A8-F243-B581-5DE52C3E8C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Hans" altLang="en-US" dirty="0"/>
              <a:t>为了解决上述的几个问题，首先，竞品有我们没有的，我们要补上，其次是，竞品没有的，我们要做的更好</a:t>
            </a:r>
            <a:endParaRPr kumimoji="1" lang="en-US" altLang="zh-Hans" dirty="0"/>
          </a:p>
          <a:p>
            <a:r>
              <a:rPr kumimoji="1" lang="zh-Hans" altLang="en-US" dirty="0"/>
              <a:t>丰富原生页模版，提出官方模版和共享模版计划（广告主共享出自己的优秀的模版）</a:t>
            </a:r>
            <a:endParaRPr kumimoji="1" lang="en-US" altLang="zh-Hans" dirty="0"/>
          </a:p>
          <a:p>
            <a:r>
              <a:rPr kumimoji="1" lang="zh-Hans" altLang="en-US" dirty="0"/>
              <a:t>高效的模版管理，独立出模版管理模块，只在代投放系统，供内部使用，提供新建、配置、发布、下架等功能</a:t>
            </a:r>
            <a:endParaRPr kumimoji="1" lang="en-US" altLang="zh-Hans" dirty="0"/>
          </a:p>
          <a:p>
            <a:r>
              <a:rPr kumimoji="1" lang="zh-Hans" altLang="en-US" dirty="0"/>
              <a:t>通过拖拽编辑，内部分为左侧组件菜单，中央预览舞台区，右侧组件编辑区，更是提供了回退操作的强大编辑器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59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81D2B-28D1-D34D-A76F-43BA0FC5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产品设计</a:t>
            </a:r>
            <a:endParaRPr kumimoji="1"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DF88AC4-E084-4D23-9974-E5594B748164}"/>
              </a:ext>
            </a:extLst>
          </p:cNvPr>
          <p:cNvSpPr/>
          <p:nvPr/>
        </p:nvSpPr>
        <p:spPr>
          <a:xfrm>
            <a:off x="1840976" y="2440015"/>
            <a:ext cx="1127051" cy="5954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官方模版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19E608A-E6B1-4F53-876C-20FBE98FA609}"/>
              </a:ext>
            </a:extLst>
          </p:cNvPr>
          <p:cNvSpPr/>
          <p:nvPr/>
        </p:nvSpPr>
        <p:spPr>
          <a:xfrm>
            <a:off x="2941741" y="3450256"/>
            <a:ext cx="1127051" cy="53193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共享模版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96BE85-5346-4E50-9D97-1D635DAE99EE}"/>
              </a:ext>
            </a:extLst>
          </p:cNvPr>
          <p:cNvSpPr/>
          <p:nvPr/>
        </p:nvSpPr>
        <p:spPr>
          <a:xfrm>
            <a:off x="763256" y="3386763"/>
            <a:ext cx="1127051" cy="5954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模版管理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16A9CA4-F9B7-4A2B-A675-E2020032E599}"/>
              </a:ext>
            </a:extLst>
          </p:cNvPr>
          <p:cNvSpPr/>
          <p:nvPr/>
        </p:nvSpPr>
        <p:spPr>
          <a:xfrm>
            <a:off x="4968949" y="2327386"/>
            <a:ext cx="1127051" cy="595423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拖拽编辑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5F8EFC8-1965-43D4-8841-8B0E47E0383F}"/>
              </a:ext>
            </a:extLst>
          </p:cNvPr>
          <p:cNvSpPr/>
          <p:nvPr/>
        </p:nvSpPr>
        <p:spPr>
          <a:xfrm>
            <a:off x="6133264" y="3183000"/>
            <a:ext cx="1127051" cy="595423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随意换位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59B5973-8D79-4285-AC71-1B21EF6425D3}"/>
              </a:ext>
            </a:extLst>
          </p:cNvPr>
          <p:cNvSpPr/>
          <p:nvPr/>
        </p:nvSpPr>
        <p:spPr>
          <a:xfrm>
            <a:off x="9030371" y="4067312"/>
            <a:ext cx="1127051" cy="595423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支持快捷键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9AF560B-5263-434D-B720-D7F7044894C5}"/>
              </a:ext>
            </a:extLst>
          </p:cNvPr>
          <p:cNvSpPr/>
          <p:nvPr/>
        </p:nvSpPr>
        <p:spPr>
          <a:xfrm>
            <a:off x="7181695" y="4067313"/>
            <a:ext cx="1127051" cy="595423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dirty="0">
                <a:solidFill>
                  <a:schemeClr val="tx1"/>
                </a:solidFill>
              </a:rPr>
              <a:t>多版本预览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32A6341-286B-44A5-9446-E5F2B8F9122D}"/>
              </a:ext>
            </a:extLst>
          </p:cNvPr>
          <p:cNvSpPr/>
          <p:nvPr/>
        </p:nvSpPr>
        <p:spPr>
          <a:xfrm>
            <a:off x="8172993" y="3183000"/>
            <a:ext cx="1127051" cy="595423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操作回退</a:t>
            </a:r>
          </a:p>
        </p:txBody>
      </p:sp>
      <p:sp>
        <p:nvSpPr>
          <p:cNvPr id="14" name="矩形: 圆角 8">
            <a:extLst>
              <a:ext uri="{FF2B5EF4-FFF2-40B4-BE49-F238E27FC236}">
                <a16:creationId xmlns:a16="http://schemas.microsoft.com/office/drawing/2014/main" id="{DBFE876E-1734-B34E-A5EB-CC25D88B1E48}"/>
              </a:ext>
            </a:extLst>
          </p:cNvPr>
          <p:cNvSpPr/>
          <p:nvPr/>
        </p:nvSpPr>
        <p:spPr>
          <a:xfrm>
            <a:off x="7181695" y="2327386"/>
            <a:ext cx="1127051" cy="595423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dirty="0">
                <a:solidFill>
                  <a:schemeClr val="tx1"/>
                </a:solidFill>
              </a:rPr>
              <a:t>组件拆分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: 圆角 8">
            <a:extLst>
              <a:ext uri="{FF2B5EF4-FFF2-40B4-BE49-F238E27FC236}">
                <a16:creationId xmlns:a16="http://schemas.microsoft.com/office/drawing/2014/main" id="{3866CEE5-AE64-2D4B-B098-AC5F41A438A3}"/>
              </a:ext>
            </a:extLst>
          </p:cNvPr>
          <p:cNvSpPr/>
          <p:nvPr/>
        </p:nvSpPr>
        <p:spPr>
          <a:xfrm>
            <a:off x="9192614" y="2344054"/>
            <a:ext cx="1127051" cy="595423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dirty="0">
                <a:solidFill>
                  <a:schemeClr val="tx1"/>
                </a:solidFill>
              </a:rPr>
              <a:t>编辑区可放大缩小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346BFDC8-205C-2749-909A-B6572E094D7A}"/>
              </a:ext>
            </a:extLst>
          </p:cNvPr>
          <p:cNvCxnSpPr/>
          <p:nvPr/>
        </p:nvCxnSpPr>
        <p:spPr>
          <a:xfrm>
            <a:off x="4053722" y="1767016"/>
            <a:ext cx="1531087" cy="355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30744F4-CDEB-A74E-B338-5EE56C08C7C0}"/>
              </a:ext>
            </a:extLst>
          </p:cNvPr>
          <p:cNvSpPr txBox="1"/>
          <p:nvPr/>
        </p:nvSpPr>
        <p:spPr>
          <a:xfrm>
            <a:off x="8189826" y="5212523"/>
            <a:ext cx="100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/>
              <a:t>编辑器</a:t>
            </a:r>
            <a:endParaRPr kumimoji="1" lang="zh-CN" altLang="en-US" dirty="0"/>
          </a:p>
        </p:txBody>
      </p:sp>
      <p:sp>
        <p:nvSpPr>
          <p:cNvPr id="16" name="矩形: 圆角 7">
            <a:extLst>
              <a:ext uri="{FF2B5EF4-FFF2-40B4-BE49-F238E27FC236}">
                <a16:creationId xmlns:a16="http://schemas.microsoft.com/office/drawing/2014/main" id="{6D44BF8E-1A9C-4846-AF7F-AF02206B4DA7}"/>
              </a:ext>
            </a:extLst>
          </p:cNvPr>
          <p:cNvSpPr/>
          <p:nvPr/>
        </p:nvSpPr>
        <p:spPr>
          <a:xfrm>
            <a:off x="1854000" y="4365023"/>
            <a:ext cx="1127051" cy="5954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600" dirty="0">
                <a:solidFill>
                  <a:schemeClr val="tx1"/>
                </a:solidFill>
              </a:rPr>
              <a:t>内容丰富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EAB501-6DFB-5E47-8FBC-E7B16E5ACBAE}"/>
              </a:ext>
            </a:extLst>
          </p:cNvPr>
          <p:cNvSpPr txBox="1"/>
          <p:nvPr/>
        </p:nvSpPr>
        <p:spPr>
          <a:xfrm>
            <a:off x="2056208" y="5212523"/>
            <a:ext cx="69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/>
              <a:t>模版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24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FCE7A-4632-4F61-AE5F-9F7125AB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新旧版本对比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FBF357-2BBC-45CA-B784-9E1436E2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58" y="1802218"/>
            <a:ext cx="6109252" cy="2927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16776F-6DC0-4E38-BE30-5E166465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8" y="1795868"/>
            <a:ext cx="6096000" cy="29273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CD5AA3-3FAF-4D84-897F-178ED611C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8" y="3532778"/>
            <a:ext cx="6096000" cy="2921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4C5061-3873-48CB-B5EA-CD29514CD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303" y="2806350"/>
            <a:ext cx="5812848" cy="27853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1631EE-7FC5-4B24-835B-CEDC9B752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345" y="1808568"/>
            <a:ext cx="6096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0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81D2B-28D1-D34D-A76F-43BA0FC5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产品设计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D0D997-4BD3-4FBE-9B6E-45733D19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56" y="1490150"/>
            <a:ext cx="3094074" cy="1482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26DA40-7B1D-45E0-B3F0-9E55F2523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9" y="3944255"/>
            <a:ext cx="3331152" cy="15961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881795-B676-4E96-9796-DBE856A8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156" y="3944256"/>
            <a:ext cx="3331153" cy="15961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372DE8-78F6-45C9-B2E9-B8208A42B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981" y="3952210"/>
            <a:ext cx="2353394" cy="15961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00F9BE-701B-44BF-B307-FB7430611D6B}"/>
              </a:ext>
            </a:extLst>
          </p:cNvPr>
          <p:cNvSpPr txBox="1"/>
          <p:nvPr/>
        </p:nvSpPr>
        <p:spPr>
          <a:xfrm>
            <a:off x="858595" y="5685216"/>
            <a:ext cx="2958686" cy="307777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mp</a:t>
            </a:r>
            <a:r>
              <a:rPr lang="zh-CN" altLang="en-US" sz="1400" dirty="0"/>
              <a:t>通过行业筛选使用已上线的模版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158863-2C12-4AFD-BE61-E585DB21BC41}"/>
              </a:ext>
            </a:extLst>
          </p:cNvPr>
          <p:cNvSpPr txBox="1"/>
          <p:nvPr/>
        </p:nvSpPr>
        <p:spPr>
          <a:xfrm>
            <a:off x="5355814" y="5685216"/>
            <a:ext cx="2523835" cy="307777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使用模版编辑自己的原生页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060A7A-2119-4FB6-A744-D64018BC58CD}"/>
              </a:ext>
            </a:extLst>
          </p:cNvPr>
          <p:cNvSpPr txBox="1"/>
          <p:nvPr/>
        </p:nvSpPr>
        <p:spPr>
          <a:xfrm>
            <a:off x="9630977" y="5682013"/>
            <a:ext cx="181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选择手机型号预览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0C491A-8831-4133-9A3F-D8AFAB553993}"/>
              </a:ext>
            </a:extLst>
          </p:cNvPr>
          <p:cNvSpPr txBox="1"/>
          <p:nvPr/>
        </p:nvSpPr>
        <p:spPr>
          <a:xfrm>
            <a:off x="8387231" y="1891528"/>
            <a:ext cx="1607374" cy="52322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mad.oa.com</a:t>
            </a:r>
            <a:r>
              <a:rPr lang="zh-CN" altLang="en-US" sz="1400" dirty="0"/>
              <a:t>遴选优秀模版发布上线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C607AA0-1FAD-41C6-A5C1-3691A4F80589}"/>
              </a:ext>
            </a:extLst>
          </p:cNvPr>
          <p:cNvCxnSpPr>
            <a:stCxn id="6" idx="1"/>
            <a:endCxn id="8" idx="0"/>
          </p:cNvCxnSpPr>
          <p:nvPr/>
        </p:nvCxnSpPr>
        <p:spPr>
          <a:xfrm flipH="1">
            <a:off x="2322715" y="2231439"/>
            <a:ext cx="2629441" cy="171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8F36624-A7DC-4BAB-9E98-B97CD943CB8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988291" y="4742344"/>
            <a:ext cx="9638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5378A29-AED4-45A2-B6C6-70BC52BF150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8283309" y="4742345"/>
            <a:ext cx="932672" cy="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0B3C7DD-2F49-40D1-842B-7CCBBA732CC8}"/>
              </a:ext>
            </a:extLst>
          </p:cNvPr>
          <p:cNvSpPr txBox="1"/>
          <p:nvPr/>
        </p:nvSpPr>
        <p:spPr>
          <a:xfrm>
            <a:off x="3306726" y="286015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发布模版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8AF2EA6-FBCA-4FC5-8039-E34858CECEE3}"/>
              </a:ext>
            </a:extLst>
          </p:cNvPr>
          <p:cNvSpPr txBox="1"/>
          <p:nvPr/>
        </p:nvSpPr>
        <p:spPr>
          <a:xfrm>
            <a:off x="4209537" y="4471274"/>
            <a:ext cx="575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使用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2EF1E3-E19B-4C5C-BCF2-C36FED90A4BD}"/>
              </a:ext>
            </a:extLst>
          </p:cNvPr>
          <p:cNvSpPr txBox="1"/>
          <p:nvPr/>
        </p:nvSpPr>
        <p:spPr>
          <a:xfrm>
            <a:off x="8462088" y="4471274"/>
            <a:ext cx="575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预览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370D102-2C9E-4CE3-89C3-5F31F97355C7}"/>
              </a:ext>
            </a:extLst>
          </p:cNvPr>
          <p:cNvCxnSpPr>
            <a:cxnSpLocks/>
          </p:cNvCxnSpPr>
          <p:nvPr/>
        </p:nvCxnSpPr>
        <p:spPr>
          <a:xfrm>
            <a:off x="510363" y="3429000"/>
            <a:ext cx="11059012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C5135D6-A608-4F57-939C-34014595E249}"/>
              </a:ext>
            </a:extLst>
          </p:cNvPr>
          <p:cNvSpPr txBox="1"/>
          <p:nvPr/>
        </p:nvSpPr>
        <p:spPr>
          <a:xfrm>
            <a:off x="743482" y="29526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管理端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CE2F58B-50C4-4E87-8D76-6CC577746EAA}"/>
              </a:ext>
            </a:extLst>
          </p:cNvPr>
          <p:cNvSpPr txBox="1"/>
          <p:nvPr/>
        </p:nvSpPr>
        <p:spPr>
          <a:xfrm>
            <a:off x="743483" y="35069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投放端</a:t>
            </a:r>
          </a:p>
        </p:txBody>
      </p:sp>
    </p:spTree>
    <p:extLst>
      <p:ext uri="{BB962C8B-B14F-4D97-AF65-F5344CB8AC3E}">
        <p14:creationId xmlns:p14="http://schemas.microsoft.com/office/powerpoint/2010/main" val="223760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0258D-B4F2-C942-B0F7-AF14CB93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Hans" altLang="en-US" dirty="0"/>
              <a:t>技术设计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9186D-D99B-E84B-A4DE-B09B74EC4C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CN" altLang="en-US" dirty="0"/>
              <a:t>优秀</a:t>
            </a:r>
            <a:r>
              <a:rPr kumimoji="1" lang="zh-Hans" altLang="en-US" dirty="0"/>
              <a:t>的框架设计（借鉴原有的设计），易于扩展</a:t>
            </a:r>
            <a:endParaRPr kumimoji="1" lang="en-US" altLang="zh-Hans" dirty="0"/>
          </a:p>
          <a:p>
            <a:r>
              <a:rPr kumimoji="1" lang="zh-CN" altLang="en-US" dirty="0"/>
              <a:t>公共操作复用和统一</a:t>
            </a:r>
            <a:endParaRPr kumimoji="1" lang="en-US" altLang="zh-CN" dirty="0"/>
          </a:p>
          <a:p>
            <a:r>
              <a:rPr kumimoji="1" lang="zh-CN" altLang="en-US" dirty="0"/>
              <a:t>不同区域功能独立，数据不耦合，高度自治，又高度统一</a:t>
            </a:r>
            <a:endParaRPr kumimoji="1" lang="en-US" altLang="zh-CN" dirty="0"/>
          </a:p>
          <a:p>
            <a:r>
              <a:rPr kumimoji="1" lang="zh-CN" altLang="en-US" dirty="0"/>
              <a:t>左侧只添加组件</a:t>
            </a:r>
            <a:endParaRPr kumimoji="1" lang="en-US" altLang="zh-Hans" dirty="0"/>
          </a:p>
          <a:p>
            <a:r>
              <a:rPr kumimoji="1" lang="zh-Hans" altLang="en-US" dirty="0"/>
              <a:t>中央舞台区只用展示传进去的数据，操作的时候调用传进去的</a:t>
            </a:r>
            <a:r>
              <a:rPr kumimoji="1" lang="en-US" altLang="zh-Hans" dirty="0"/>
              <a:t>action</a:t>
            </a:r>
          </a:p>
          <a:p>
            <a:r>
              <a:rPr kumimoji="1" lang="zh-Hans" altLang="en-US" dirty="0"/>
              <a:t>右侧组件编辑区只用关心当前组件的数据变更</a:t>
            </a:r>
            <a:endParaRPr kumimoji="1" lang="en-US" altLang="zh-Hans" dirty="0"/>
          </a:p>
          <a:p>
            <a:r>
              <a:rPr kumimoji="1" lang="zh-Hans" altLang="en-US" dirty="0"/>
              <a:t>可回退操作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0033380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992</TotalTime>
  <Words>953</Words>
  <Application>Microsoft Macintosh PowerPoint</Application>
  <PresentationFormat>宽屏</PresentationFormat>
  <Paragraphs>120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宋体</vt:lpstr>
      <vt:lpstr>Arial</vt:lpstr>
      <vt:lpstr>Times New Roman</vt:lpstr>
      <vt:lpstr>Tw Cen MT</vt:lpstr>
      <vt:lpstr>水滴</vt:lpstr>
      <vt:lpstr>原生页编辑器</vt:lpstr>
      <vt:lpstr>目录</vt:lpstr>
      <vt:lpstr>什么是原生页</vt:lpstr>
      <vt:lpstr>原生页改版的初衷</vt:lpstr>
      <vt:lpstr>产品设计</vt:lpstr>
      <vt:lpstr>产品设计</vt:lpstr>
      <vt:lpstr>新旧版本对比</vt:lpstr>
      <vt:lpstr>产品设计</vt:lpstr>
      <vt:lpstr>技术设计</vt:lpstr>
      <vt:lpstr>这个编辑器，如果是你，你会怎么做</vt:lpstr>
      <vt:lpstr>技术要点-数据流</vt:lpstr>
      <vt:lpstr>技术要点-左侧菜单</vt:lpstr>
      <vt:lpstr>技术要点-数据更新</vt:lpstr>
      <vt:lpstr>技术要点-编辑回退</vt:lpstr>
      <vt:lpstr>技术要点-编辑回退</vt:lpstr>
      <vt:lpstr>技术要点-图片上传/视频上传</vt:lpstr>
      <vt:lpstr>技术要点-图片上传/视频上传</vt:lpstr>
      <vt:lpstr>技术要点-新增组件</vt:lpstr>
      <vt:lpstr>图解新增组件</vt:lpstr>
      <vt:lpstr>图解新增组件</vt:lpstr>
      <vt:lpstr>对比新增货架组件开发耗时</vt:lpstr>
      <vt:lpstr>总结</vt:lpstr>
      <vt:lpstr>thanks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原生页编辑器</dc:title>
  <dc:creator>T109595</dc:creator>
  <cp:lastModifiedBy>T109595</cp:lastModifiedBy>
  <cp:revision>73</cp:revision>
  <dcterms:created xsi:type="dcterms:W3CDTF">2018-10-28T07:15:09Z</dcterms:created>
  <dcterms:modified xsi:type="dcterms:W3CDTF">2018-10-30T08:06:57Z</dcterms:modified>
</cp:coreProperties>
</file>